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58" r:id="rId3"/>
    <p:sldId id="2660" r:id="rId4"/>
    <p:sldId id="2664" r:id="rId6"/>
    <p:sldId id="2682" r:id="rId7"/>
    <p:sldId id="2674" r:id="rId8"/>
    <p:sldId id="2676" r:id="rId9"/>
    <p:sldId id="2675" r:id="rId10"/>
    <p:sldId id="2665" r:id="rId11"/>
    <p:sldId id="2669" r:id="rId12"/>
    <p:sldId id="2666" r:id="rId13"/>
    <p:sldId id="265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256B8-B99A-45D4-AF70-6FEC211DC6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E4026-3E06-45C7-9FAD-0C5A8DF779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6C55-6C14-4F0D-928C-D7F1BE70B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F6501-1249-4FC6-860A-ADAA339663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3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tags" Target="../tags/tag71.xml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3.png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5.png"/><Relationship Id="rId2" Type="http://schemas.openxmlformats.org/officeDocument/2006/relationships/tags" Target="../tags/tag83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image" Target="../media/image6.png"/><Relationship Id="rId2" Type="http://schemas.openxmlformats.org/officeDocument/2006/relationships/tags" Target="../tags/tag91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image" Target="../media/image3.png"/><Relationship Id="rId2" Type="http://schemas.openxmlformats.org/officeDocument/2006/relationships/tags" Target="../tags/tag99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3.png"/><Relationship Id="rId2" Type="http://schemas.openxmlformats.org/officeDocument/2006/relationships/tags" Target="../tags/tag107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3.png"/><Relationship Id="rId2" Type="http://schemas.openxmlformats.org/officeDocument/2006/relationships/tags" Target="../tags/tag11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7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image" Target="../media/image2.png"/><Relationship Id="rId6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tags" Target="../tags/tag16.xm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image" Target="../media/image3.png"/><Relationship Id="rId2" Type="http://schemas.openxmlformats.org/officeDocument/2006/relationships/tags" Target="../tags/tag31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image" Target="../media/image3.png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image" Target="../media/image3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4393003"/>
            <a:ext cx="12192000" cy="24737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 flipV="1">
            <a:off x="-28029" y="-1"/>
            <a:ext cx="12220028" cy="22425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548130" y="2151530"/>
            <a:ext cx="9144000" cy="1440354"/>
          </a:xfrm>
        </p:spPr>
        <p:txBody>
          <a:bodyPr lIns="90170" tIns="46990" rIns="90170" bIns="46990" anchor="ctr" anchorCtr="0">
            <a:normAutofit/>
          </a:bodyPr>
          <a:lstStyle>
            <a:lvl1pPr algn="ctr">
              <a:defRPr sz="6600" u="none" strike="noStrike" kern="1200" cap="none" spc="-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524000" y="3671999"/>
            <a:ext cx="9144000" cy="520878"/>
          </a:xfrm>
        </p:spPr>
        <p:txBody>
          <a:bodyPr lIns="90170" tIns="46990" rIns="90170" bIns="4699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4" name="直接连接符 13"/>
          <p:cNvCxnSpPr/>
          <p:nvPr>
            <p:custDataLst>
              <p:tags r:id="rId11"/>
            </p:custDataLst>
          </p:nvPr>
        </p:nvCxnSpPr>
        <p:spPr>
          <a:xfrm>
            <a:off x="5921830" y="4237889"/>
            <a:ext cx="3483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-13397" y="0"/>
            <a:ext cx="12218794" cy="6873073"/>
            <a:chOff x="-13397" y="0"/>
            <a:chExt cx="12218794" cy="6873073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 l="-548"/>
            <a:stretch>
              <a:fillRect/>
            </a:stretch>
          </p:blipFill>
          <p:spPr>
            <a:xfrm>
              <a:off x="-13397" y="5246156"/>
              <a:ext cx="12205397" cy="162691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/>
            <a:srcRect l="-548"/>
            <a:stretch>
              <a:fillRect/>
            </a:stretch>
          </p:blipFill>
          <p:spPr>
            <a:xfrm rot="10800000">
              <a:off x="0" y="0"/>
              <a:ext cx="12205397" cy="1626917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1pPr>
            <a:lvl2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2pPr>
            <a:lvl3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3pPr>
            <a:lvl4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4pPr>
            <a:lvl5pPr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4393003"/>
            <a:ext cx="12192000" cy="2473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 flipV="1">
            <a:off x="-28029" y="-1"/>
            <a:ext cx="12220028" cy="22425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3998" y="2373835"/>
            <a:ext cx="9144000" cy="1294912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-2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 flipH="1">
            <a:off x="1523998" y="3739402"/>
            <a:ext cx="9144001" cy="522288"/>
          </a:xfrm>
        </p:spPr>
        <p:txBody>
          <a:bodyPr lIns="90170" tIns="46990" rIns="90170" bIns="46990" anchor="ctr">
            <a:normAutofit/>
          </a:bodyPr>
          <a:lstStyle>
            <a:lvl1pPr marL="0" indent="0" algn="ctr">
              <a:buNone/>
              <a:defRPr sz="2400" u="none" strike="noStrike" kern="1200" cap="none" spc="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>
            <a:off x="5921830" y="4306042"/>
            <a:ext cx="3483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34975"/>
            <a:ext cx="10852237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10800000">
            <a:off x="0" y="0"/>
            <a:ext cx="12192000" cy="13100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547995"/>
            <a:ext cx="12192000" cy="131000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727"/>
          <a:stretch>
            <a:fillRect/>
          </a:stretch>
        </p:blipFill>
        <p:spPr>
          <a:xfrm rot="5400000" flipV="1">
            <a:off x="8159088" y="2825088"/>
            <a:ext cx="6858000" cy="120782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 rot="10800000">
            <a:off x="0" y="0"/>
            <a:ext cx="12205397" cy="162691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6200000" flipH="1">
            <a:off x="9881235" y="2911475"/>
            <a:ext cx="3579495" cy="1035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5400000">
            <a:off x="-1272540" y="2911475"/>
            <a:ext cx="3579495" cy="1035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20445420">
            <a:off x="5232016" y="3889257"/>
            <a:ext cx="1727968" cy="1147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4393003"/>
            <a:ext cx="12192000" cy="24737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 flipV="1">
            <a:off x="-28029" y="-1"/>
            <a:ext cx="12220028" cy="22425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2469888" y="2085975"/>
            <a:ext cx="7557025" cy="1244737"/>
          </a:xfrm>
        </p:spPr>
        <p:txBody>
          <a:bodyPr anchor="b">
            <a:normAutofit/>
          </a:bodyPr>
          <a:lstStyle>
            <a:lvl1pPr algn="ctr">
              <a:defRPr sz="5400" b="1" u="none" strike="noStrike" kern="1200" cap="none" spc="-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2469888" y="3375245"/>
            <a:ext cx="7557025" cy="5226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strike="noStrike" kern="1200" cap="none" spc="2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874C47C6-F50E-4077-959D-5D8B09CFB3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92FB901B-D324-4130-8D45-B7940F1997A3}" type="slidenum">
              <a:rPr lang="zh-CN" altLang="en-US" smtClean="0"/>
            </a:fld>
            <a:endParaRPr lang="zh-CN" altLang="en-US"/>
          </a:p>
        </p:txBody>
      </p:sp>
      <p:cxnSp>
        <p:nvCxnSpPr>
          <p:cNvPr id="11" name="直接连接符 10"/>
          <p:cNvCxnSpPr/>
          <p:nvPr>
            <p:custDataLst>
              <p:tags r:id="rId13"/>
            </p:custDataLst>
          </p:nvPr>
        </p:nvCxnSpPr>
        <p:spPr>
          <a:xfrm>
            <a:off x="6113166" y="3933391"/>
            <a:ext cx="28788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548"/>
          <a:stretch>
            <a:fillRect/>
          </a:stretch>
        </p:blipFill>
        <p:spPr>
          <a:xfrm>
            <a:off x="-13397" y="5246156"/>
            <a:ext cx="12205397" cy="1626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-13397" y="0"/>
            <a:ext cx="12218794" cy="6873073"/>
            <a:chOff x="-13397" y="0"/>
            <a:chExt cx="12218794" cy="6873073"/>
          </a:xfrm>
        </p:grpSpPr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 l="-548"/>
            <a:stretch>
              <a:fillRect/>
            </a:stretch>
          </p:blipFill>
          <p:spPr>
            <a:xfrm>
              <a:off x="-13397" y="5246156"/>
              <a:ext cx="12205397" cy="162691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/>
            <a:srcRect l="-548"/>
            <a:stretch>
              <a:fillRect/>
            </a:stretch>
          </p:blipFill>
          <p:spPr>
            <a:xfrm rot="10800000">
              <a:off x="0" y="0"/>
              <a:ext cx="12205397" cy="1626917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u="none" strike="noStrike" kern="1200" cap="none" spc="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7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53.xml"/><Relationship Id="rId2" Type="http://schemas.openxmlformats.org/officeDocument/2006/relationships/image" Target="../media/image8.png"/><Relationship Id="rId1" Type="http://schemas.openxmlformats.org/officeDocument/2006/relationships/tags" Target="../tags/tag15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155.xml"/><Relationship Id="rId2" Type="http://schemas.openxmlformats.org/officeDocument/2006/relationships/image" Target="../media/image9.jpeg"/><Relationship Id="rId1" Type="http://schemas.openxmlformats.org/officeDocument/2006/relationships/tags" Target="../tags/tag15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157.xml"/><Relationship Id="rId2" Type="http://schemas.openxmlformats.org/officeDocument/2006/relationships/image" Target="../media/image10.png"/><Relationship Id="rId1" Type="http://schemas.openxmlformats.org/officeDocument/2006/relationships/tags" Target="../tags/tag15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4.xml"/><Relationship Id="rId4" Type="http://schemas.openxmlformats.org/officeDocument/2006/relationships/tags" Target="../tags/tag15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15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161.xml"/><Relationship Id="rId2" Type="http://schemas.openxmlformats.org/officeDocument/2006/relationships/image" Target="../media/image13.png"/><Relationship Id="rId1" Type="http://schemas.openxmlformats.org/officeDocument/2006/relationships/tags" Target="../tags/tag16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themeOverride" Target="../theme/themeOverride6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5.xml"/><Relationship Id="rId4" Type="http://schemas.openxmlformats.org/officeDocument/2006/relationships/image" Target="../media/image1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9690" y="1818640"/>
            <a:ext cx="4003040" cy="962025"/>
          </a:xfrm>
        </p:spPr>
        <p:txBody>
          <a:bodyPr/>
          <a:p>
            <a:pPr algn="ctr"/>
            <a:r>
              <a:rPr sz="6600">
                <a:solidFill>
                  <a:schemeClr val="accent1">
                    <a:lumMod val="50000"/>
                  </a:schemeClr>
                </a:solidFill>
              </a:rPr>
              <a:t>中期检查</a:t>
            </a:r>
            <a:endParaRPr sz="6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4745" y="4237990"/>
            <a:ext cx="56273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16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题目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：基于BERT和BM25的智能问答系统设计与实现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ts val="216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汇报人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：廖梓尧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4660" y="254004"/>
            <a:ext cx="10852237" cy="441964"/>
          </a:xfrm>
        </p:spPr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四、后续计划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488440" y="1718945"/>
          <a:ext cx="9215120" cy="309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/>
                <a:gridCol w="3721100"/>
                <a:gridCol w="2125345"/>
                <a:gridCol w="1835150"/>
              </a:tblGrid>
              <a:tr h="5295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序号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工作内容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工作开始时间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工作结束时间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10185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1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完成所有算法核心代码编写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4.5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4.15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1017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2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完成完整的系统测试和调试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4.16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4.22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5295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3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+mj-lt"/>
                          <a:ea typeface="+mj-lt"/>
                          <a:cs typeface="宋体" charset="0"/>
                        </a:rPr>
                        <a:t>最终论文的撰写</a:t>
                      </a:r>
                      <a:endParaRPr lang="zh-CN" altLang="en-US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宋体" charset="0"/>
                        </a:rPr>
                        <a:t>4.23</a:t>
                      </a:r>
                      <a:endParaRPr lang="en-US" altLang="zh-CN" sz="2400" b="0">
                        <a:latin typeface="+mj-lt"/>
                        <a:ea typeface="+mj-lt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atin typeface="+mj-lt"/>
                          <a:ea typeface="+mj-lt"/>
                          <a:cs typeface="+mj-lt"/>
                        </a:rPr>
                        <a:t>5.5</a:t>
                      </a:r>
                      <a:r>
                        <a:rPr lang="zh-CN" altLang="en-US" sz="2400" b="0">
                          <a:latin typeface="+mj-lt"/>
                          <a:ea typeface="+mj-lt"/>
                          <a:cs typeface="+mj-lt"/>
                        </a:rPr>
                        <a:t>之前</a:t>
                      </a:r>
                      <a:endParaRPr lang="zh-CN" altLang="en-US" sz="2400" b="0">
                        <a:latin typeface="+mj-lt"/>
                        <a:ea typeface="+mj-lt"/>
                        <a:cs typeface="+mj-lt"/>
                      </a:endParaRPr>
                    </a:p>
                  </a:txBody>
                  <a:tcPr marL="0" marR="0" marT="0" marB="1" vert="horz" anchor="t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-200" dirty="0">
                <a:uFillTx/>
              </a:rPr>
              <a:t>感谢各位专家批评指正</a:t>
            </a:r>
            <a:endParaRPr lang="zh-CN" altLang="en-US" spc="-200" dirty="0">
              <a:uFillTx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pc="-200" dirty="0">
                <a:uFillTx/>
              </a:rPr>
              <a:t>THANK YOU FOR WATCHING</a:t>
            </a:r>
            <a:endParaRPr lang="en-US" altLang="zh-CN" spc="-200" dirty="0">
              <a:uFillTx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3894513" y="236638"/>
            <a:ext cx="1448223" cy="1469902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 anchorCtr="0">
            <a:normAutofit fontScale="97500" lnSpcReduction="10000"/>
          </a:bodyPr>
          <a:lstStyle/>
          <a:p>
            <a:pPr algn="r"/>
            <a:r>
              <a:rPr lang="en-US" altLang="zh-CN" sz="10000" b="1" dirty="0">
                <a:solidFill>
                  <a:schemeClr val="accent2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C</a:t>
            </a:r>
            <a:endParaRPr lang="en-US" altLang="zh-CN" sz="10000" b="1" dirty="0">
              <a:solidFill>
                <a:schemeClr val="accent2"/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5501678" y="1116981"/>
            <a:ext cx="1601859" cy="401320"/>
          </a:xfrm>
          <a:prstGeom prst="rect">
            <a:avLst/>
          </a:prstGeom>
          <a:noFill/>
        </p:spPr>
        <p:txBody>
          <a:bodyPr vert="horz" wrap="square" lIns="90170" tIns="46990" rIns="90170" bIns="46990" rtlCol="0">
            <a:normAutofit/>
          </a:bodyPr>
          <a:lstStyle/>
          <a:p>
            <a:pPr algn="dist"/>
            <a:r>
              <a:rPr lang="en-US" altLang="zh-CN" sz="2000" dirty="0">
                <a:solidFill>
                  <a:schemeClr val="accent2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ONTENTS</a:t>
            </a:r>
            <a:endParaRPr lang="en-US" altLang="zh-CN" sz="2000" dirty="0">
              <a:solidFill>
                <a:schemeClr val="accent2"/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矩形: 圆角 23"/>
          <p:cNvSpPr/>
          <p:nvPr>
            <p:custDataLst>
              <p:tags r:id="rId3"/>
            </p:custDataLst>
          </p:nvPr>
        </p:nvSpPr>
        <p:spPr>
          <a:xfrm>
            <a:off x="6644640" y="4154805"/>
            <a:ext cx="690880" cy="67564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04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7410450" y="4222115"/>
            <a:ext cx="2886075" cy="53911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后续计划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矩形: 圆角 23"/>
          <p:cNvSpPr/>
          <p:nvPr>
            <p:custDataLst>
              <p:tags r:id="rId5"/>
            </p:custDataLst>
          </p:nvPr>
        </p:nvSpPr>
        <p:spPr>
          <a:xfrm>
            <a:off x="6644640" y="2379345"/>
            <a:ext cx="690880" cy="67564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02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6"/>
            </p:custDataLst>
          </p:nvPr>
        </p:nvSpPr>
        <p:spPr>
          <a:xfrm>
            <a:off x="7410450" y="2453640"/>
            <a:ext cx="2886075" cy="53911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问题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&amp;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方案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矩形: 圆角 23"/>
          <p:cNvSpPr/>
          <p:nvPr>
            <p:custDataLst>
              <p:tags r:id="rId7"/>
            </p:custDataLst>
          </p:nvPr>
        </p:nvSpPr>
        <p:spPr>
          <a:xfrm>
            <a:off x="2059940" y="4154170"/>
            <a:ext cx="690880" cy="67564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03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8"/>
            </p:custDataLst>
          </p:nvPr>
        </p:nvSpPr>
        <p:spPr>
          <a:xfrm>
            <a:off x="2848610" y="4222115"/>
            <a:ext cx="2886075" cy="53911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Demo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展示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5501679" y="408714"/>
            <a:ext cx="1601859" cy="643533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97500"/>
          </a:bodyPr>
          <a:lstStyle/>
          <a:p>
            <a:pPr algn="ctr"/>
            <a:r>
              <a:rPr lang="zh-CN" altLang="en-US" sz="3600" b="1" dirty="0">
                <a:solidFill>
                  <a:schemeClr val="accent2"/>
                </a:solidFill>
                <a:uFillTx/>
                <a:latin typeface="Arial" panose="020B0604020202090204" pitchFamily="34" charset="0"/>
                <a:ea typeface="汉仪旗黑-85S" panose="00020600040101010101" charset="-122"/>
                <a:cs typeface="+mj-cs"/>
              </a:rPr>
              <a:t>目 录</a:t>
            </a:r>
            <a:endParaRPr lang="zh-CN" altLang="en-US" sz="3600" b="1" dirty="0">
              <a:solidFill>
                <a:schemeClr val="accent2"/>
              </a:solidFill>
              <a:uFillTx/>
              <a:latin typeface="Arial" panose="020B0604020202090204" pitchFamily="34" charset="0"/>
              <a:ea typeface="汉仪旗黑-85S" panose="00020600040101010101" charset="-122"/>
              <a:cs typeface="+mj-cs"/>
            </a:endParaRPr>
          </a:p>
        </p:txBody>
      </p:sp>
      <p:sp>
        <p:nvSpPr>
          <p:cNvPr id="24" name="矩形: 圆角 23"/>
          <p:cNvSpPr/>
          <p:nvPr>
            <p:custDataLst>
              <p:tags r:id="rId10"/>
            </p:custDataLst>
          </p:nvPr>
        </p:nvSpPr>
        <p:spPr>
          <a:xfrm>
            <a:off x="2059940" y="2385695"/>
            <a:ext cx="690880" cy="67564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01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2848610" y="2453640"/>
            <a:ext cx="2886075" cy="53911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课题完成情况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一、课题完成情况：数据集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46495" y="1737995"/>
            <a:ext cx="48520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数据集来源：Chinese medical dialogue data 中文医疗对话数据集</a:t>
            </a: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数据规模：约</a:t>
            </a:r>
            <a:r>
              <a:rPr lang="en-US" altLang="zh-CN"/>
              <a:t>82w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数据清洗：去掉乱码、文本缺失、大量特殊符号等脏数据</a:t>
            </a:r>
            <a:endParaRPr lang="zh-CN" altLang="en-US"/>
          </a:p>
        </p:txBody>
      </p:sp>
      <p:pic>
        <p:nvPicPr>
          <p:cNvPr id="9" name="图片 8" descr="cou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" y="1234440"/>
            <a:ext cx="5852160" cy="4389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一、课题完成情况：交互系统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980" y="1000760"/>
            <a:ext cx="4852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前后端交互系统（已完成）</a:t>
            </a:r>
            <a:endParaRPr lang="zh-CN" altLang="en-US"/>
          </a:p>
        </p:txBody>
      </p:sp>
      <p:pic>
        <p:nvPicPr>
          <p:cNvPr id="2" name="图片 1" descr="2D485E53-4168-4AE2-B414-9A3CDF6573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598930"/>
            <a:ext cx="7233285" cy="4528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6400" y="223524"/>
            <a:ext cx="10852237" cy="441964"/>
          </a:xfrm>
        </p:spPr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一、课题完成情况：算法模型</a:t>
            </a:r>
            <a:r>
              <a:rPr lang="en-US" altLang="zh-CN">
                <a:solidFill>
                  <a:schemeClr val="tx1"/>
                </a:solidFill>
                <a:latin typeface="Arial" panose="020B0604020202090204" pitchFamily="34" charset="0"/>
              </a:rPr>
              <a:t>1</a:t>
            </a:r>
            <a:endParaRPr lang="en-US" altLang="zh-CN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925" y="854710"/>
            <a:ext cx="361315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召回算法模型（已完成）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召回部分利用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BM25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，该算法</a:t>
            </a:r>
            <a:r>
              <a:rPr kumimoj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是信息索引领域用来计算query与文档相似度得分的经典算法</a:t>
            </a:r>
            <a:r>
              <a:rPr kumimoji="1"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kumimoji="1"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kumimoji="1"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kumimoji="1"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在课题算法选择中，该算法有两种优点：</a:t>
            </a:r>
            <a:endParaRPr kumimoji="1"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kumimoji="1"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kumimoji="1"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其一是词袋检索模型相对于深度学习模型计算量小；</a:t>
            </a:r>
            <a:endParaRPr kumimoji="1"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kumimoji="1"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kumimoji="1"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其二是该算法是基于统计学推导而来，模型可解释性高。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854710"/>
            <a:ext cx="6427470" cy="5533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一、课题完成情况：算法模型</a:t>
            </a:r>
            <a:r>
              <a:rPr lang="en-US" altLang="zh-CN">
                <a:solidFill>
                  <a:schemeClr val="tx1"/>
                </a:solidFill>
                <a:latin typeface="Arial" panose="020B0604020202090204" pitchFamily="34" charset="0"/>
              </a:rPr>
              <a:t>2</a:t>
            </a:r>
            <a:endParaRPr lang="en-US" altLang="zh-CN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3710" y="921385"/>
            <a:ext cx="511365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排序算法模型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待完成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预训练的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提取用户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和候选的文本特征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语义信息，并同时在此基础上进行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，将预训练的语义向量分布微调至数据集对应的语义分布，学习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领域内的文本相关性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度量学习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的方式，以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margin-loss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为损失函数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，将用户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query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与候选投影到公共空间的方式，并以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余弦相似度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为度量，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建立跨领域的文本相关性学习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样本工程：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 Negative Mining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，挖掘出更多的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负样本，阶段性训练模型，提升模型的最终效果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90" y="596265"/>
            <a:ext cx="6597650" cy="2908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340" y="3449955"/>
            <a:ext cx="3251200" cy="29248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3870" y="264799"/>
            <a:ext cx="10852237" cy="441964"/>
          </a:xfrm>
        </p:spPr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一、课题完成情况：系统架构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836930"/>
            <a:ext cx="6868160" cy="60210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35035" y="836930"/>
            <a:ext cx="27609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系统架构：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主体结构：系统以的“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预处理层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召回层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排序层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组织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架构，保证各层模块高内聚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低耦合，且易于模块的系统优化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设计概念：以</a:t>
            </a:r>
            <a:r>
              <a:rPr kumimoji="1" lang="zh-CN" altLang="en-US" sz="20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为设计概念，更易于扩展和快速地开发。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辅助服务：加入</a:t>
            </a:r>
            <a:r>
              <a:rPr kumimoji="1" lang="zh-CN" altLang="en-US" sz="20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正排、倒排索引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，打造满足垂类用户信息检索需求的</a:t>
            </a:r>
            <a:r>
              <a:rPr kumimoji="1" lang="zh-CN" altLang="en-US" sz="20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高时效性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问答系统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74349"/>
            <a:ext cx="10852237" cy="441964"/>
          </a:xfrm>
        </p:spPr>
        <p:txBody>
          <a:bodyPr>
            <a:normAutofit fontScale="90000"/>
          </a:bodyPr>
          <a:lstStyle/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二、问题</a:t>
            </a:r>
            <a:r>
              <a:rPr lang="en-US" altLang="zh-CN">
                <a:solidFill>
                  <a:schemeClr val="tx1"/>
                </a:solidFill>
                <a:latin typeface="Arial" panose="020B0604020202090204" pitchFamily="34" charset="0"/>
              </a:rPr>
              <a:t>&amp;</a:t>
            </a:r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方案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64105" y="1205865"/>
            <a:ext cx="701103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课题执行中的问题：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）基础数据清洗问题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2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b="1" dirty="0"/>
              <a:t>基础数据存储问题</a:t>
            </a:r>
            <a:endParaRPr kumimoji="1" lang="zh-CN" altLang="en-US" b="1" dirty="0"/>
          </a:p>
          <a:p>
            <a:pPr>
              <a:lnSpc>
                <a:spcPct val="150000"/>
              </a:lnSpc>
            </a:pPr>
            <a:endParaRPr kumimoji="1" lang="zh-CN" altLang="en-US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3</a:t>
            </a:r>
            <a:r>
              <a:rPr kumimoji="1" lang="zh-CN" altLang="en-US" b="1" dirty="0"/>
              <a:t>）核心模型训练问题</a:t>
            </a:r>
            <a:r>
              <a:rPr kumimoji="1" lang="en-US" altLang="zh-CN" b="1" dirty="0"/>
              <a:t>		</a:t>
            </a:r>
            <a:r>
              <a:rPr kumimoji="1" lang="en-US" altLang="zh-CN" b="1" dirty="0">
                <a:solidFill>
                  <a:srgbClr val="FF0000"/>
                </a:solidFill>
              </a:rPr>
              <a:t>4</a:t>
            </a:r>
            <a:r>
              <a:rPr kumimoji="1" lang="zh-CN" altLang="en-US" b="1" dirty="0">
                <a:solidFill>
                  <a:srgbClr val="FF0000"/>
                </a:solidFill>
              </a:rPr>
              <a:t>）核心模型性能问题（待解决）</a:t>
            </a:r>
            <a:endParaRPr kumimoji="1" lang="zh-CN" altLang="en-US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zh-CN" altLang="en-US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5</a:t>
            </a:r>
            <a:r>
              <a:rPr kumimoji="1" lang="zh-CN" altLang="en-US" b="1" dirty="0"/>
              <a:t>）系统交互体验问题</a:t>
            </a:r>
            <a:endParaRPr kumimoji="1" lang="zh-CN" altLang="en-US" b="1" dirty="0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4660" y="254004"/>
            <a:ext cx="10852237" cy="441964"/>
          </a:xfrm>
        </p:spPr>
        <p:txBody>
          <a:bodyPr>
            <a:normAutofit fontScale="90000"/>
          </a:bodyPr>
          <a:p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三、</a:t>
            </a:r>
            <a:r>
              <a:rPr lang="en-US" altLang="zh-CN">
                <a:solidFill>
                  <a:schemeClr val="tx1"/>
                </a:solidFill>
                <a:latin typeface="Arial" panose="020B0604020202090204" pitchFamily="34" charset="0"/>
              </a:rPr>
              <a:t>Demo</a:t>
            </a:r>
            <a:r>
              <a:rPr>
                <a:solidFill>
                  <a:schemeClr val="tx1"/>
                </a:solidFill>
                <a:latin typeface="Arial" panose="020B0604020202090204" pitchFamily="34" charset="0"/>
              </a:rPr>
              <a:t>展示</a:t>
            </a:r>
            <a:endParaRPr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pic>
        <p:nvPicPr>
          <p:cNvPr id="3" name="QQ20220406-210713-H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2860" y="836930"/>
            <a:ext cx="9436100" cy="59207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0" mute="1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147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147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18_1"/>
  <p:tag name="KSO_WM_TEMPLATE_CATEGORY" val="custom"/>
  <p:tag name="KSO_WM_TEMPLATE_INDEX" val="20177147"/>
  <p:tag name="KSO_WM_TEMPLATE_SUBCATEGORY" val="0"/>
  <p:tag name="KSO_WM_TEMPLATE_THUMBS_INDEX" val="1、4、6、11、12、17、18、25、30、31"/>
  <p:tag name="KSO_WM_TEMPLATE_MASTER_TYPE" val="1"/>
  <p:tag name="KSO_WM_TEMPLATE_COLOR_TYPE" val="1"/>
  <p:tag name="KSO_WM_TEMPLATE_MASTER_THUMB_INDEX" val="12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77147"/>
  <p:tag name="KSO_WM_SPECIAL_SOURCE" val="bdnul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177147_8*i*1"/>
  <p:tag name="KSO_WM_TEMPLATE_CATEGORY" val="custom"/>
  <p:tag name="KSO_WM_TEMPLATE_INDEX" val="20177147"/>
  <p:tag name="KSO_WM_UNIT_LAYERLEVEL" val="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UNIT_ISCONTENTSTITLE" val="0"/>
  <p:tag name="KSO_WM_UNIT_PRESET_TEXT" val="ONTENT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177147_8*b*1"/>
  <p:tag name="KSO_WM_TEMPLATE_CATEGORY" val="custom"/>
  <p:tag name="KSO_WM_TEMPLATE_INDEX" val="20177147"/>
  <p:tag name="KSO_WM_UNIT_LAYERLEVEL" val="1"/>
  <p:tag name="KSO_WM_TAG_VERSION" val="1.0"/>
  <p:tag name="KSO_WM_BEAUTIFY_FLAG" val="#wm#"/>
  <p:tag name="KSO_WM_UNIT_ISNUMDGMTITLE" val="0"/>
  <p:tag name="KSO_WM_UNIT_TEXT_FILL_FORE_SCHEMECOLOR_INDEX" val="6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177147_8*l_h_i*1_4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177147_8*l_h_a*1_4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177147_8*l_h_i*1_2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177147_8*l_h_a*1_2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177147_8*l_h_i*1_3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177147_8*l_h_a*1_3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1"/>
  <p:tag name="KSO_WM_UNIT_PRESET_TEXT" val="目 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77147_8*a*1"/>
  <p:tag name="KSO_WM_TEMPLATE_CATEGORY" val="custom"/>
  <p:tag name="KSO_WM_TEMPLATE_INDEX" val="20177147"/>
  <p:tag name="KSO_WM_UNIT_LAYERLEVEL" val="1"/>
  <p:tag name="KSO_WM_TAG_VERSION" val="1.0"/>
  <p:tag name="KSO_WM_BEAUTIFY_FLAG" val="#wm#"/>
  <p:tag name="KSO_WM_UNIT_ISNUMDGMTITLE" val="0"/>
  <p:tag name="KSO_WM_UNIT_TEXT_FILL_FORE_SCHEMECOLOR_INDEX" val="6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77147_8*l_h_i*1_1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177147_8*l_h_a*1_1_1"/>
  <p:tag name="KSO_WM_TEMPLATE_CATEGORY" val="custom"/>
  <p:tag name="KSO_WM_TEMPLATE_INDEX" val="2017714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SLIDE_ID" val="custom20177147_8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8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77147"/>
  <p:tag name="KSO_WM_SLIDE_LAYOUT" val="a_b_l"/>
  <p:tag name="KSO_WM_SLIDE_LAYOUT_CNT" val="1_1_1"/>
  <p:tag name="KSO_WM_SPECIAL_SOURCE" val="bdnull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53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55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56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57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59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61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63.xml><?xml version="1.0" encoding="utf-8"?>
<p:tagLst xmlns:p="http://schemas.openxmlformats.org/presentationml/2006/main">
  <p:tag name="KSO_WM_SLIDE_SIZE" val="855*465"/>
  <p:tag name="KSO_WM_SLIDE_POSITION" val="52*34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6418_4"/>
  <p:tag name="KSO_WM_TEMPLATE_CATEGORY" val="custom"/>
  <p:tag name="KSO_WM_TEMPLATE_INDEX" val="20177147"/>
  <p:tag name="KSO_WM_SLIDE_ID" val="custom20177147_4"/>
  <p:tag name="KSO_WM_SLIDE_INDEX" val="4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177147"/>
  <p:tag name="KSO_WM_SPECIAL_SOURCE" val="bdnull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TEMPLATE_CATEGORY" val="custom"/>
  <p:tag name="KSO_WM_TEMPLATE_INDEX" val="20177147"/>
  <p:tag name="KSO_WM_UNIT_ID" val="custom20177147_4*a*1"/>
  <p:tag name="KSO_WM_UNIT_NOCLEAR" val="0"/>
  <p:tag name="KSO_WM_UNIT_DIAGRAM_ISNUMVISUAL" val="0"/>
  <p:tag name="KSO_WM_UNIT_DIAGRAM_ISREFERUNIT" val="0"/>
  <p:tag name="KSO_WM_UNIT_PRESET_TEXT" val="单击此处添加标题"/>
  <p:tag name="KSO_WM_UNIT_ISNUMDGMTITLE" val="0"/>
</p:tagLst>
</file>

<file path=ppt/tags/tag167.xml><?xml version="1.0" encoding="utf-8"?>
<p:tagLst xmlns:p="http://schemas.openxmlformats.org/presentationml/2006/main">
  <p:tag name="KSO_WM_UNIT_TABLE_BEAUTIFY" val="smartTable{a5da9721-1885-4f01-8ecf-bfc8524b3292}"/>
  <p:tag name="TABLE_ENDDRAG_ORIGIN_RECT" val="725*259"/>
  <p:tag name="TABLE_ENDDRAG_RECT" val="107*136*725*243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177147"/>
  <p:tag name="KSO_WM_SPECIAL_SOURCE" val="bdnull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" val="感谢各位专家批评指正"/>
  <p:tag name="KSO_WM_TEMPLATE_CATEGORY" val="custom"/>
  <p:tag name="KSO_WM_TEMPLATE_INDEX" val="20177147"/>
  <p:tag name="KSO_WM_UNIT_ID" val="custom20177147_31*a*1"/>
  <p:tag name="KSO_WM_UNIT_NOCLEAR" val="1"/>
  <p:tag name="KSO_WM_UNIT_DIAGRAM_ISNUMVISUAL" val="0"/>
  <p:tag name="KSO_WM_UNIT_DIAGRAM_ISREFERUNIT" val="0"/>
  <p:tag name="KSO_WM_UNIT_ISNUMDGMTITLE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" val="THANK YOU FOR WATCHING"/>
  <p:tag name="KSO_WM_TEMPLATE_CATEGORY" val="custom"/>
  <p:tag name="KSO_WM_TEMPLATE_INDEX" val="20177147"/>
  <p:tag name="KSO_WM_UNIT_ID" val="custom20177147_31*b*1"/>
  <p:tag name="KSO_WM_UNIT_NOCLEAR" val="0"/>
  <p:tag name="KSO_WM_UNIT_DIAGRAM_ISNUMVISUAL" val="0"/>
  <p:tag name="KSO_WM_UNIT_DIAGRAM_ISREFERUNIT" val="0"/>
  <p:tag name="KSO_WM_UNIT_ISNUMDGMTITLE" val="0"/>
</p:tagLst>
</file>

<file path=ppt/tags/tag171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COMBINE_RELATE_SLIDE_ID" val="background20176418_12"/>
  <p:tag name="KSO_WM_TEMPLATE_CATEGORY" val="custom"/>
  <p:tag name="KSO_WM_TEMPLATE_INDEX" val="20177147"/>
  <p:tag name="KSO_WM_SLIDE_ID" val="custom20177147_31"/>
  <p:tag name="KSO_WM_SLIDE_INDEX" val="31"/>
  <p:tag name="KSO_WM_TEMPLATE_SUBCATEGORY" val="0"/>
  <p:tag name="KSO_WM_SLIDE_SUBTYPE" val="pureTxt"/>
  <p:tag name="KSO_WM_TEMPLATE_MASTER_TYPE" val="1"/>
  <p:tag name="KSO_WM_TEMPLATE_COLOR_TYPE" val="1"/>
  <p:tag name="KSO_WM_SPECIAL_SOURCE" val="bdnul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heme/theme1.xml><?xml version="1.0" encoding="utf-8"?>
<a:theme xmlns:a="http://schemas.openxmlformats.org/drawingml/2006/main" name="1_Office 主题​​">
  <a:themeElements>
    <a:clrScheme name="20177147">
      <a:dk1>
        <a:srgbClr val="000000"/>
      </a:dk1>
      <a:lt1>
        <a:srgbClr val="FFFFFF"/>
      </a:lt1>
      <a:dk2>
        <a:srgbClr val="FFFCEE"/>
      </a:dk2>
      <a:lt2>
        <a:srgbClr val="FFFFFF"/>
      </a:lt2>
      <a:accent1>
        <a:srgbClr val="F9C834"/>
      </a:accent1>
      <a:accent2>
        <a:srgbClr val="E7D556"/>
      </a:accent2>
      <a:accent3>
        <a:srgbClr val="D1DF76"/>
      </a:accent3>
      <a:accent4>
        <a:srgbClr val="B4EC92"/>
      </a:accent4>
      <a:accent5>
        <a:srgbClr val="90F7B0"/>
      </a:accent5>
      <a:accent6>
        <a:srgbClr val="77F2CF"/>
      </a:accent6>
      <a:hlink>
        <a:srgbClr val="5C90FB"/>
      </a:hlink>
      <a:folHlink>
        <a:srgbClr val="B759BC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2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3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4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5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6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ppt/theme/themeOverride7.xml><?xml version="1.0" encoding="utf-8"?>
<a:themeOverride xmlns:a="http://schemas.openxmlformats.org/drawingml/2006/main">
  <a:clrScheme name="20177147">
    <a:dk1>
      <a:srgbClr val="000000"/>
    </a:dk1>
    <a:lt1>
      <a:srgbClr val="FFFFFF"/>
    </a:lt1>
    <a:dk2>
      <a:srgbClr val="FFFCEE"/>
    </a:dk2>
    <a:lt2>
      <a:srgbClr val="FFFFFF"/>
    </a:lt2>
    <a:accent1>
      <a:srgbClr val="F9C834"/>
    </a:accent1>
    <a:accent2>
      <a:srgbClr val="E7D556"/>
    </a:accent2>
    <a:accent3>
      <a:srgbClr val="D1DF76"/>
    </a:accent3>
    <a:accent4>
      <a:srgbClr val="B4EC92"/>
    </a:accent4>
    <a:accent5>
      <a:srgbClr val="90F7B0"/>
    </a:accent5>
    <a:accent6>
      <a:srgbClr val="77F2CF"/>
    </a:accent6>
    <a:hlink>
      <a:srgbClr val="5C90FB"/>
    </a:hlink>
    <a:folHlink>
      <a:srgbClr val="B759B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</Words>
  <Application>WPS 演示</Application>
  <PresentationFormat>宽屏</PresentationFormat>
  <Paragraphs>119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方正书宋_GBK</vt:lpstr>
      <vt:lpstr>Wingdings</vt:lpstr>
      <vt:lpstr>微软雅黑</vt:lpstr>
      <vt:lpstr>汉仪旗黑</vt:lpstr>
      <vt:lpstr>汉仪旗黑-85S</vt:lpstr>
      <vt:lpstr>苹方-简</vt:lpstr>
      <vt:lpstr>Calibri</vt:lpstr>
      <vt:lpstr>宋体</vt:lpstr>
      <vt:lpstr>汉仪书宋二KW</vt:lpstr>
      <vt:lpstr>Arial Unicode MS</vt:lpstr>
      <vt:lpstr>Helvetica Neue</vt:lpstr>
      <vt:lpstr>等线</vt:lpstr>
      <vt:lpstr>汉仪中等线KW</vt:lpstr>
      <vt:lpstr>微软雅黑</vt:lpstr>
      <vt:lpstr>汉仪旗黑-85S</vt:lpstr>
      <vt:lpstr>1_Office 主题​​</vt:lpstr>
      <vt:lpstr>中期检查</vt:lpstr>
      <vt:lpstr>PowerPoint 演示文稿</vt:lpstr>
      <vt:lpstr>一、课题完成情况：数据集</vt:lpstr>
      <vt:lpstr>一、课题完成情况：数据集</vt:lpstr>
      <vt:lpstr>一、课题完成情况：算法模型1</vt:lpstr>
      <vt:lpstr>一、课题完成情况：算法模型2</vt:lpstr>
      <vt:lpstr>一、课题完成情况：系统架构</vt:lpstr>
      <vt:lpstr>二、执行问题&amp;方案</vt:lpstr>
      <vt:lpstr>三、Demo展示</vt:lpstr>
      <vt:lpstr>四、后续计划</vt:lpstr>
      <vt:lpstr>感谢各位专家批评指正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玏</dc:creator>
  <cp:lastModifiedBy>liaoziyao</cp:lastModifiedBy>
  <cp:revision>72</cp:revision>
  <dcterms:created xsi:type="dcterms:W3CDTF">2022-04-07T08:22:42Z</dcterms:created>
  <dcterms:modified xsi:type="dcterms:W3CDTF">2022-04-07T08:22:42Z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2052-3.7.0.5920</vt:lpwstr>
  </property>
</Properties>
</file>